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67" r:id="rId5"/>
    <p:sldId id="26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971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3DB69-9F80-43AB-8DE6-E8FFFC759BD4}" type="datetimeFigureOut">
              <a:rPr lang="en-IN" smtClean="0"/>
              <a:t>31-07-2022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7AEA5-F563-4BD4-BF8A-FA47B05B9B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1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37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87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95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439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91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3F13-3A3C-4E61-9BB3-DEA60F494B64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82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FE43-48AD-4ED9-9810-DB63CBB50C51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2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749-C42B-45A5-AA7A-7A774774C963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436F-455A-4696-AC9A-7CC4E41A1351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4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4210-8351-4B3C-A7DA-D579070DB80F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5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F837-F77E-42D7-837C-2EFA4967A5A5}" type="datetime1">
              <a:rPr lang="en-IN" smtClean="0"/>
              <a:t>31-07-2022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359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274B-19E1-4DBF-99FA-E5E963ADFC41}" type="datetime1">
              <a:rPr lang="en-IN" smtClean="0"/>
              <a:t>31-07-2022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9F68-3B94-4679-A8B5-6067794D4B31}" type="datetime1">
              <a:rPr lang="en-IN" smtClean="0"/>
              <a:t>31-07-2022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50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B21C-2841-466F-A1B7-9387864FDE74}" type="datetime1">
              <a:rPr lang="en-IN" smtClean="0"/>
              <a:t>31-07-2022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57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B346-BCA3-4D5F-BA57-2724ABC8F9AA}" type="datetime1">
              <a:rPr lang="en-IN" smtClean="0"/>
              <a:t>31-07-2022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84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4AC5-B0D8-42F8-8F0A-F4EB135FB05D}" type="datetime1">
              <a:rPr lang="en-IN" smtClean="0"/>
              <a:t>31-07-2022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5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AD26-7458-48C0-831F-DAF825BC15BE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02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53864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</a:t>
            </a:r>
            <a:r>
              <a:rPr lang="x-none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hallenges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Challenges 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-31376" y="1931020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766" y="2711106"/>
            <a:ext cx="115196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statement: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4910" y="2941938"/>
            <a:ext cx="39130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>
              <a:spcBef>
                <a:spcPts val="945"/>
              </a:spcBef>
              <a:spcAft>
                <a:spcPts val="0"/>
              </a:spcAft>
            </a:pPr>
            <a:r>
              <a:rPr lang="en-US" sz="24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Challenges</a:t>
            </a:r>
            <a:r>
              <a:rPr lang="en-US" sz="2400" b="1" kern="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2400" b="1" kern="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big data</a:t>
            </a:r>
            <a:endParaRPr lang="en-IN" sz="2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71040" y="3392812"/>
            <a:ext cx="870164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statement: </a:t>
            </a:r>
          </a:p>
          <a:p>
            <a:pPr marL="285750" indent="-285750">
              <a:lnSpc>
                <a:spcPct val="150000"/>
              </a:lnSpc>
              <a:spcBef>
                <a:spcPts val="5"/>
              </a:spcBef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r>
              <a:rPr lang="en-US" sz="2400" b="1" kern="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2800" b="1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Data </a:t>
            </a:r>
            <a:r>
              <a:rPr lang="en-US" sz="2800" b="1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Environment versus Big Data Environment</a:t>
            </a:r>
            <a:endParaRPr lang="en-IN" sz="2800" b="1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3072" y="2732190"/>
            <a:ext cx="21722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IN" sz="2800" b="1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60842"/>
              </p:ext>
            </p:extLst>
          </p:nvPr>
        </p:nvGraphicFramePr>
        <p:xfrm>
          <a:off x="242890" y="3113234"/>
          <a:ext cx="11590522" cy="32616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96394"/>
                <a:gridCol w="4536981"/>
                <a:gridCol w="5157147"/>
              </a:tblGrid>
              <a:tr h="560705">
                <a:tc>
                  <a:txBody>
                    <a:bodyPr/>
                    <a:lstStyle/>
                    <a:p>
                      <a:pPr marL="16510" marR="429260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Basis of</a:t>
                      </a:r>
                      <a:r>
                        <a:rPr lang="en-US" sz="1600" b="1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spcBef>
                          <a:spcPts val="92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  <a:r>
                        <a:rPr lang="en-US" sz="1600" b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92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n-US" sz="1600" b="1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62635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marR="11430"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‘small’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enough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comprehension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In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volume and format that makes it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accessible,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informative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actionable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8890"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sets that are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large or complex that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processing</a:t>
                      </a:r>
                      <a:r>
                        <a:rPr lang="en-US" sz="1600" spc="30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applications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cannot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deal with them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66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b="1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23050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 </a:t>
                      </a:r>
                      <a:r>
                        <a:rPr lang="en-US" sz="160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 </a:t>
                      </a:r>
                      <a:r>
                        <a:rPr lang="en-US" sz="1600" spc="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  </a:t>
                      </a:r>
                      <a:r>
                        <a:rPr lang="en-US" sz="1600" spc="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enterprise  </a:t>
                      </a:r>
                      <a:r>
                        <a:rPr lang="en-US" sz="160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 </a:t>
                      </a:r>
                      <a:r>
                        <a:rPr lang="en-US" sz="1600" spc="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○"/>
                        <a:tabLst>
                          <a:tab pos="655320" algn="l"/>
                          <a:tab pos="655955" algn="l"/>
                          <a:tab pos="1788795" algn="l"/>
                          <a:tab pos="28124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Enterprise	resource	planning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21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○"/>
                        <a:tabLst>
                          <a:tab pos="370205" algn="l"/>
                          <a:tab pos="370840" algn="l"/>
                          <a:tab pos="1184910" algn="l"/>
                          <a:tab pos="21266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Customer	relationship	management(CRM)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415925" algn="l"/>
                          <a:tab pos="416560" algn="l"/>
                          <a:tab pos="1133475" algn="l"/>
                          <a:tab pos="1575435" algn="l"/>
                          <a:tab pos="2557145" algn="l"/>
                          <a:tab pos="30924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	Data	like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u="none" spc="2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	ledger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data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22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301625" algn="l"/>
                          <a:tab pos="3022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en-US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transaction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433705" algn="l"/>
                          <a:tab pos="434340" algn="l"/>
                          <a:tab pos="1151255" algn="l"/>
                          <a:tab pos="1576070" algn="l"/>
                          <a:tab pos="204089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	data	from	point-of-sale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450850" algn="l"/>
                          <a:tab pos="451485" algn="l"/>
                          <a:tab pos="1372235" algn="l"/>
                          <a:tab pos="1812290" algn="l"/>
                          <a:tab pos="229489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Clickstream	data	from	websites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0795" lvl="0" indent="-342900">
                        <a:lnSpc>
                          <a:spcPct val="115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313690" algn="l"/>
                          <a:tab pos="314325" algn="l"/>
                          <a:tab pos="244856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GPS</a:t>
                      </a:r>
                      <a:r>
                        <a:rPr lang="en-US" sz="1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stream</a:t>
                      </a:r>
                      <a:r>
                        <a:rPr lang="en-US" sz="1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spc="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Mobility</a:t>
                      </a:r>
                      <a:r>
                        <a:rPr lang="en-US" sz="1600" spc="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en-US" sz="1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28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server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302895" algn="l"/>
                          <a:tab pos="30353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Facebook,</a:t>
                      </a:r>
                      <a:r>
                        <a:rPr lang="en-US" sz="1600" u="none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Twitter</a:t>
                      </a:r>
                      <a:endParaRPr lang="en-IN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61340">
                <a:tc>
                  <a:txBody>
                    <a:bodyPr/>
                    <a:lstStyle/>
                    <a:p>
                      <a:pPr marL="16510">
                        <a:spcBef>
                          <a:spcPts val="92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marR="508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cases in a range of tens or hundreds of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GB.Some</a:t>
                      </a:r>
                      <a:r>
                        <a:rPr lang="en-US" sz="16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few TBs ( 1 TB=1000 GB)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spcBef>
                          <a:spcPts val="9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r>
                        <a:rPr lang="en-US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 a</a:t>
                      </a:r>
                      <a:r>
                        <a:rPr lang="en-US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few Terabytes (TB)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3072" y="2732190"/>
            <a:ext cx="21722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IN" sz="2800" b="1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524365"/>
              </p:ext>
            </p:extLst>
          </p:nvPr>
        </p:nvGraphicFramePr>
        <p:xfrm>
          <a:off x="242890" y="3113234"/>
          <a:ext cx="11590522" cy="1368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96394"/>
                <a:gridCol w="4536981"/>
                <a:gridCol w="5157147"/>
              </a:tblGrid>
              <a:tr h="560705">
                <a:tc>
                  <a:txBody>
                    <a:bodyPr/>
                    <a:lstStyle/>
                    <a:p>
                      <a:pPr marL="16510" marR="429260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Basis of</a:t>
                      </a:r>
                      <a:r>
                        <a:rPr lang="en-US" sz="1600" b="1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spcBef>
                          <a:spcPts val="92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  <a:r>
                        <a:rPr lang="en-US" sz="1600" b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92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n-US" sz="1600" b="1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6235">
                <a:tc>
                  <a:txBody>
                    <a:bodyPr/>
                    <a:lstStyle/>
                    <a:p>
                      <a:pPr marL="1651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Velocity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521335" algn="l"/>
                          <a:tab pos="52197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Controlled and steady  data flow</a:t>
                      </a: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521335" algn="l"/>
                          <a:tab pos="52197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Data accumulation is slow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35941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4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600" spc="4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arrive</a:t>
                      </a:r>
                      <a:r>
                        <a:rPr lang="en-US" sz="1600" spc="43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en-US" sz="1600" spc="43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en-US" sz="1600" spc="40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</a:t>
                      </a:r>
                      <a:r>
                        <a:rPr lang="en-US" sz="1600" spc="44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speeds.</a:t>
                      </a: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521335" algn="l"/>
                          <a:tab pos="52197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Enormous data can accumulate within very short periods of time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24620"/>
              </p:ext>
            </p:extLst>
          </p:nvPr>
        </p:nvGraphicFramePr>
        <p:xfrm>
          <a:off x="242890" y="4481786"/>
          <a:ext cx="11590522" cy="19452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96394"/>
                <a:gridCol w="4536981"/>
                <a:gridCol w="5157147"/>
              </a:tblGrid>
              <a:tr h="35623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None/>
                      </a:pPr>
                      <a:endParaRPr lang="en-IN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Variety</a:t>
                      </a:r>
                      <a:endParaRPr lang="en-IN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762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Structured data in tabular format with fixed schema and semi-structured data in JSON or XML format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12065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variety data sets which include Tabular data,Text files, Images, Video, Audio,XML,JSON,Logs,Sensor data etc.</a:t>
                      </a:r>
                      <a:endParaRPr lang="en-IN" sz="16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6235">
                <a:tc>
                  <a:txBody>
                    <a:bodyPr/>
                    <a:lstStyle/>
                    <a:p>
                      <a:pPr marL="0" marR="11430" lvl="0" indent="0" algn="l" defTabSz="914400" rtl="0" eaLnBrk="1" latinLnBrk="0" hangingPunct="1">
                        <a:lnSpc>
                          <a:spcPct val="116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None/>
                        <a:tabLst>
                          <a:tab pos="706755" algn="l"/>
                        </a:tabLst>
                      </a:pPr>
                      <a:r>
                        <a:rPr lang="en-US" sz="16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Veracity	(Quality of data )</a:t>
                      </a:r>
                      <a:endParaRPr lang="en-IN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7620" lvl="0" indent="-342900" algn="l" defTabSz="914400" rtl="0" eaLnBrk="1" latinLnBrk="0" hangingPunct="1">
                        <a:lnSpc>
                          <a:spcPct val="116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Contains less noise as data collected in a controlled manner.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1397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Usually, the quality of data not guaranteed. Rigorous data validation is required before processing.</a:t>
                      </a:r>
                      <a:endParaRPr lang="en-IN" sz="16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6235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Value</a:t>
                      </a:r>
                      <a:endParaRPr lang="en-IN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</a:pPr>
                      <a:r>
                        <a:rPr lang="en-US" sz="16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Business Intelligence, Analysis, and Reporting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1397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●"/>
                        <a:tabLst>
                          <a:tab pos="758190" algn="l"/>
                          <a:tab pos="1192530" algn="l"/>
                          <a:tab pos="1803400" algn="l"/>
                          <a:tab pos="2160905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Complex	data	mining	for	prediction, recommendation, pattern finding, etc.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9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3072" y="2732190"/>
            <a:ext cx="21722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IN" sz="2800" b="1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46547"/>
              </p:ext>
            </p:extLst>
          </p:nvPr>
        </p:nvGraphicFramePr>
        <p:xfrm>
          <a:off x="242890" y="3113234"/>
          <a:ext cx="11590522" cy="2938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96394"/>
                <a:gridCol w="4536981"/>
                <a:gridCol w="5157147"/>
              </a:tblGrid>
              <a:tr h="560705">
                <a:tc>
                  <a:txBody>
                    <a:bodyPr/>
                    <a:lstStyle/>
                    <a:p>
                      <a:pPr marL="16510" marR="429260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Basis of</a:t>
                      </a:r>
                      <a:r>
                        <a:rPr lang="en-US" sz="16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spcBef>
                          <a:spcPts val="9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  <a:r>
                        <a:rPr lang="en-US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9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6235">
                <a:tc>
                  <a:txBody>
                    <a:bodyPr/>
                    <a:lstStyle/>
                    <a:p>
                      <a:pPr marL="16510"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en-US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Variance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marR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Historical</a:t>
                      </a:r>
                      <a:r>
                        <a:rPr lang="en-US" sz="2000" spc="2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2000" spc="2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equally</a:t>
                      </a:r>
                      <a:r>
                        <a:rPr lang="en-US" sz="2000" spc="2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</a:t>
                      </a:r>
                      <a:r>
                        <a:rPr lang="en-US" sz="2000" spc="2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2000" spc="2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2000" spc="2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</a:t>
                      </a:r>
                      <a:r>
                        <a:rPr lang="en-US" sz="2000" spc="2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solid</a:t>
                      </a:r>
                      <a:r>
                        <a:rPr lang="en-US" sz="20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</a:t>
                      </a:r>
                      <a:r>
                        <a:rPr lang="en-US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interactions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762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000" spc="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</a:t>
                      </a:r>
                      <a:r>
                        <a:rPr lang="en-US" sz="20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cases,</a:t>
                      </a:r>
                      <a:r>
                        <a:rPr lang="en-US" sz="2000" spc="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2000" spc="9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gets</a:t>
                      </a:r>
                      <a:r>
                        <a:rPr lang="en-US" sz="20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older</a:t>
                      </a:r>
                      <a:r>
                        <a:rPr lang="en-US" sz="2000" spc="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soon(Eg</a:t>
                      </a:r>
                      <a:r>
                        <a:rPr lang="en-US" sz="2000" spc="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fraud</a:t>
                      </a:r>
                      <a:r>
                        <a:rPr lang="en-US" sz="20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detection).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6235">
                <a:tc>
                  <a:txBody>
                    <a:bodyPr/>
                    <a:lstStyle/>
                    <a:p>
                      <a:pPr marL="16510"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2000" b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Databases within</a:t>
                      </a:r>
                      <a:r>
                        <a:rPr lang="en-US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enterprise,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en-US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servers,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762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Mostly</a:t>
                      </a:r>
                      <a:r>
                        <a:rPr lang="en-US" sz="2000" spc="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0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distributed</a:t>
                      </a:r>
                      <a:r>
                        <a:rPr lang="en-US" sz="20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storages</a:t>
                      </a:r>
                      <a:r>
                        <a:rPr lang="en-US" sz="20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20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Cloud</a:t>
                      </a:r>
                      <a:r>
                        <a:rPr lang="en-US" sz="20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2000" spc="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0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external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file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systems.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6235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marR="12700">
                        <a:lnSpc>
                          <a:spcPct val="116000"/>
                        </a:lnSpc>
                        <a:spcBef>
                          <a:spcPts val="845"/>
                        </a:spcBef>
                        <a:spcAft>
                          <a:spcPts val="0"/>
                        </a:spcAft>
                        <a:tabLst>
                          <a:tab pos="861695" algn="l"/>
                          <a:tab pos="1539875" algn="l"/>
                          <a:tab pos="276860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Predictable	resource	allocation.Mostly	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vertically</a:t>
                      </a:r>
                      <a:r>
                        <a:rPr lang="en-US" sz="20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scalable</a:t>
                      </a:r>
                      <a:r>
                        <a:rPr lang="en-US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hardware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1430" algn="just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agile infrastructure with a horizontally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scalable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architecture.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Load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US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varies</a:t>
                      </a:r>
                      <a:r>
                        <a:rPr lang="en-US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lot.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2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Environment versus 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Big 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Environment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04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Data Environment Versus Big </a:t>
            </a:r>
            <a:r>
              <a:rPr lang="en-IN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Data Environment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389" y="2922797"/>
            <a:ext cx="111568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C3399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Objective: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basic knowledge of Big data.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5"/>
              </a:spcBef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learnt about the </a:t>
            </a:r>
            <a:r>
              <a:rPr lang="en-US" sz="3200" b="1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Data Environment versus Big Data Environment</a:t>
            </a:r>
            <a:endParaRPr lang="en-IN" sz="3200" b="1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371</Words>
  <Application>Microsoft Office PowerPoint</Application>
  <PresentationFormat>Widescreen</PresentationFormat>
  <Paragraphs>102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MS Mincho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57</cp:revision>
  <dcterms:created xsi:type="dcterms:W3CDTF">2021-08-18T04:14:44Z</dcterms:created>
  <dcterms:modified xsi:type="dcterms:W3CDTF">2022-07-31T07:05:02Z</dcterms:modified>
</cp:coreProperties>
</file>